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4" autoAdjust="0"/>
    <p:restoredTop sz="94660"/>
  </p:normalViewPr>
  <p:slideViewPr>
    <p:cSldViewPr snapToGrid="0">
      <p:cViewPr varScale="1">
        <p:scale>
          <a:sx n="76" d="100"/>
          <a:sy n="76" d="100"/>
        </p:scale>
        <p:origin x="27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A64EB1-24AD-4460-9B70-D20AA034725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E3943C4-0F06-4B40-9E9D-168806C75B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E0C51E8-9CEC-45FE-8E2D-49AC0BC70AB7}"/>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5" name="Tijdelijke aanduiding voor voettekst 4">
            <a:extLst>
              <a:ext uri="{FF2B5EF4-FFF2-40B4-BE49-F238E27FC236}">
                <a16:creationId xmlns:a16="http://schemas.microsoft.com/office/drawing/2014/main" id="{C5482C9B-8650-40BE-8917-F2CF0DC9538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48B996D-6A0F-4335-A5D3-80ACAD84B6A6}"/>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2793124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57501-2AEE-4C63-8926-C587FFE926B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C07B501-5EA1-4BA7-A843-8AFFEF1DEB5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0AE9191-E380-48CC-8A70-F05F989755FB}"/>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5" name="Tijdelijke aanduiding voor voettekst 4">
            <a:extLst>
              <a:ext uri="{FF2B5EF4-FFF2-40B4-BE49-F238E27FC236}">
                <a16:creationId xmlns:a16="http://schemas.microsoft.com/office/drawing/2014/main" id="{C4F9716A-B25B-492C-B586-8AAD9C3CCB8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0E9E1D4-6010-495A-8D97-81C223F564D0}"/>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306192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2A1E9E6-2AE7-4025-992E-3C505E67914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EF52FF8-9EE6-4907-99D3-C0E58DD1805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F8864F0-89F0-48CE-8E10-1183B18F511E}"/>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5" name="Tijdelijke aanduiding voor voettekst 4">
            <a:extLst>
              <a:ext uri="{FF2B5EF4-FFF2-40B4-BE49-F238E27FC236}">
                <a16:creationId xmlns:a16="http://schemas.microsoft.com/office/drawing/2014/main" id="{24E5F39C-0740-4A73-88C9-B100AA0C09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8538926-741D-4B4B-9B7E-23956ACB7FF7}"/>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428774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3E6EC7-54C8-41D2-9A34-2EA579570AF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4F553E7-9DEC-464F-BC5C-0142BC29B17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7AC3AA4-EFDB-47F7-B9A5-15A1009FF715}"/>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5" name="Tijdelijke aanduiding voor voettekst 4">
            <a:extLst>
              <a:ext uri="{FF2B5EF4-FFF2-40B4-BE49-F238E27FC236}">
                <a16:creationId xmlns:a16="http://schemas.microsoft.com/office/drawing/2014/main" id="{4E5D97B5-5764-47C7-8309-362B25D876E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232F789-05FD-4F07-AE8E-5408D918D436}"/>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338683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FD6175-B0B8-4732-91D1-3FB79B79A85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1E95D96-29C1-4298-840A-7DDA82A08D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0821068-D781-4E9A-93C2-54AFD714AB81}"/>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5" name="Tijdelijke aanduiding voor voettekst 4">
            <a:extLst>
              <a:ext uri="{FF2B5EF4-FFF2-40B4-BE49-F238E27FC236}">
                <a16:creationId xmlns:a16="http://schemas.microsoft.com/office/drawing/2014/main" id="{3B99CDBE-DBDF-45F1-A8EC-74F8029D3EB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48C1E53-B971-4B8D-A548-F7BF43C5D94C}"/>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445392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E594F0-AB26-4516-A69F-F382FA108C9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B598444-1187-47C1-94B4-F660F65158E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D481CBC-E626-40BC-9114-D20E9726397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59AF7DD-1686-41F1-A2BD-2A5BA193F758}"/>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6" name="Tijdelijke aanduiding voor voettekst 5">
            <a:extLst>
              <a:ext uri="{FF2B5EF4-FFF2-40B4-BE49-F238E27FC236}">
                <a16:creationId xmlns:a16="http://schemas.microsoft.com/office/drawing/2014/main" id="{39163381-7818-4EF4-9692-0C03418D609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F9A5334-77A7-4457-AD08-D539DA96D6BA}"/>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1271988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6F6687-C6AE-4F96-AB72-64AD6E7A2A3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0E83B8D-2873-44C2-BF8E-7EFBCF745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18E077E-D7F8-4046-9800-D31569F8461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F9246DC-8334-40BF-BFD6-F5673ADEB7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1184000-6197-4879-AA0C-045A7822385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048A16A-D824-418A-9DB5-20271B3BE283}"/>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8" name="Tijdelijke aanduiding voor voettekst 7">
            <a:extLst>
              <a:ext uri="{FF2B5EF4-FFF2-40B4-BE49-F238E27FC236}">
                <a16:creationId xmlns:a16="http://schemas.microsoft.com/office/drawing/2014/main" id="{72A3FA5B-06B4-45E5-BC7A-7FFACDDFE22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C8E02F6-012A-4E96-AD74-6F380976FCD5}"/>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1171158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E180E4-142B-4184-9DE1-B976897A840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FD226D7-8CAE-4984-8A0F-5C663B2D3080}"/>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4" name="Tijdelijke aanduiding voor voettekst 3">
            <a:extLst>
              <a:ext uri="{FF2B5EF4-FFF2-40B4-BE49-F238E27FC236}">
                <a16:creationId xmlns:a16="http://schemas.microsoft.com/office/drawing/2014/main" id="{6C66FAD4-C0ED-4755-AEE3-E8D340FF50F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112465-C30C-4206-8D67-EDA658A6324C}"/>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91814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A665F2E-9AFF-4E7C-841C-CC03C4DAB52D}"/>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3" name="Tijdelijke aanduiding voor voettekst 2">
            <a:extLst>
              <a:ext uri="{FF2B5EF4-FFF2-40B4-BE49-F238E27FC236}">
                <a16:creationId xmlns:a16="http://schemas.microsoft.com/office/drawing/2014/main" id="{9BBB9BE6-D543-40B6-9763-79AA2D57E80B}"/>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2E7FB46-0BF7-4B18-ADBC-41B2EC0E7F94}"/>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367042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8AAF43-7F9F-4A17-8382-D0AA98D2D02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415DC71-EF5B-4B2E-83A4-692B6B15D9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284D039-29C4-41FD-A626-EBDA1B1EAF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61D31C4-C928-46CC-9D1F-B8F5B87CEA08}"/>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6" name="Tijdelijke aanduiding voor voettekst 5">
            <a:extLst>
              <a:ext uri="{FF2B5EF4-FFF2-40B4-BE49-F238E27FC236}">
                <a16:creationId xmlns:a16="http://schemas.microsoft.com/office/drawing/2014/main" id="{2DE3A4CE-16D6-480C-B7FC-01BA7147D51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857CD7F-FC04-4E8A-9A15-50B92C542659}"/>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1309423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1DC710-C829-4839-BD22-739FEB068E2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5320FC9-E123-464A-8CDE-3AAB0D6829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BC333F0-1858-46B7-8803-86DAAA873F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51911C5-ACB6-4C1E-A274-2F0190440F8C}"/>
              </a:ext>
            </a:extLst>
          </p:cNvPr>
          <p:cNvSpPr>
            <a:spLocks noGrp="1"/>
          </p:cNvSpPr>
          <p:nvPr>
            <p:ph type="dt" sz="half" idx="10"/>
          </p:nvPr>
        </p:nvSpPr>
        <p:spPr/>
        <p:txBody>
          <a:bodyPr/>
          <a:lstStyle/>
          <a:p>
            <a:fld id="{D5FDEF68-C760-4552-A6AA-E787EFDA261D}" type="datetimeFigureOut">
              <a:rPr lang="nl-NL" smtClean="0"/>
              <a:t>5-2-2021</a:t>
            </a:fld>
            <a:endParaRPr lang="nl-NL"/>
          </a:p>
        </p:txBody>
      </p:sp>
      <p:sp>
        <p:nvSpPr>
          <p:cNvPr id="6" name="Tijdelijke aanduiding voor voettekst 5">
            <a:extLst>
              <a:ext uri="{FF2B5EF4-FFF2-40B4-BE49-F238E27FC236}">
                <a16:creationId xmlns:a16="http://schemas.microsoft.com/office/drawing/2014/main" id="{C7F4C8C4-F8C9-4101-8DB1-ED83E3725B9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6321245-EDBC-4876-A5E4-FE5EC20B559C}"/>
              </a:ext>
            </a:extLst>
          </p:cNvPr>
          <p:cNvSpPr>
            <a:spLocks noGrp="1"/>
          </p:cNvSpPr>
          <p:nvPr>
            <p:ph type="sldNum" sz="quarter" idx="12"/>
          </p:nvPr>
        </p:nvSpPr>
        <p:spPr/>
        <p:txBody>
          <a:bodyPr/>
          <a:lstStyle/>
          <a:p>
            <a:fld id="{E8006C83-21D8-4ED0-AE61-7F4A8E524817}" type="slidenum">
              <a:rPr lang="nl-NL" smtClean="0"/>
              <a:t>‹nr.›</a:t>
            </a:fld>
            <a:endParaRPr lang="nl-NL"/>
          </a:p>
        </p:txBody>
      </p:sp>
    </p:spTree>
    <p:extLst>
      <p:ext uri="{BB962C8B-B14F-4D97-AF65-F5344CB8AC3E}">
        <p14:creationId xmlns:p14="http://schemas.microsoft.com/office/powerpoint/2010/main" val="452153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4E7A37B-2BCD-4257-A3D9-04CCFA7C84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F79438E-DB83-4072-A4EE-CB7CC4BE24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CC2B8E8-33CE-4AF0-9C88-0C97A16892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DEF68-C760-4552-A6AA-E787EFDA261D}" type="datetimeFigureOut">
              <a:rPr lang="nl-NL" smtClean="0"/>
              <a:t>5-2-2021</a:t>
            </a:fld>
            <a:endParaRPr lang="nl-NL"/>
          </a:p>
        </p:txBody>
      </p:sp>
      <p:sp>
        <p:nvSpPr>
          <p:cNvPr id="5" name="Tijdelijke aanduiding voor voettekst 4">
            <a:extLst>
              <a:ext uri="{FF2B5EF4-FFF2-40B4-BE49-F238E27FC236}">
                <a16:creationId xmlns:a16="http://schemas.microsoft.com/office/drawing/2014/main" id="{B0E00EF8-773F-4504-A252-3607E538AC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B921B00-0C09-4361-9436-9EFB92239A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006C83-21D8-4ED0-AE61-7F4A8E524817}" type="slidenum">
              <a:rPr lang="nl-NL" smtClean="0"/>
              <a:t>‹nr.›</a:t>
            </a:fld>
            <a:endParaRPr lang="nl-NL"/>
          </a:p>
        </p:txBody>
      </p:sp>
    </p:spTree>
    <p:extLst>
      <p:ext uri="{BB962C8B-B14F-4D97-AF65-F5344CB8AC3E}">
        <p14:creationId xmlns:p14="http://schemas.microsoft.com/office/powerpoint/2010/main" val="758463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9E6C6C0-801B-4F4E-A41A-CD2A42FF6C5B}"/>
              </a:ext>
            </a:extLst>
          </p:cNvPr>
          <p:cNvSpPr>
            <a:spLocks noGrp="1"/>
          </p:cNvSpPr>
          <p:nvPr>
            <p:ph type="title"/>
          </p:nvPr>
        </p:nvSpPr>
        <p:spPr/>
        <p:txBody>
          <a:bodyPr/>
          <a:lstStyle/>
          <a:p>
            <a:pPr algn="ctr"/>
            <a:r>
              <a:rPr lang="nl-NL" dirty="0"/>
              <a:t>Zorg organiseren en afstemmen</a:t>
            </a:r>
          </a:p>
        </p:txBody>
      </p:sp>
      <p:sp>
        <p:nvSpPr>
          <p:cNvPr id="5" name="Tijdelijke aanduiding voor inhoud 4">
            <a:extLst>
              <a:ext uri="{FF2B5EF4-FFF2-40B4-BE49-F238E27FC236}">
                <a16:creationId xmlns:a16="http://schemas.microsoft.com/office/drawing/2014/main" id="{0335C0B2-1BA1-4E0E-A847-BD442044A1FE}"/>
              </a:ext>
            </a:extLst>
          </p:cNvPr>
          <p:cNvSpPr>
            <a:spLocks noGrp="1"/>
          </p:cNvSpPr>
          <p:nvPr>
            <p:ph idx="1"/>
          </p:nvPr>
        </p:nvSpPr>
        <p:spPr/>
        <p:txBody>
          <a:bodyPr/>
          <a:lstStyle/>
          <a:p>
            <a:endParaRPr lang="nl-NL" dirty="0"/>
          </a:p>
          <a:p>
            <a:endParaRPr lang="nl-NL" dirty="0"/>
          </a:p>
          <a:p>
            <a:endParaRPr lang="nl-NL" dirty="0"/>
          </a:p>
          <a:p>
            <a:endParaRPr lang="nl-NL" dirty="0"/>
          </a:p>
          <a:p>
            <a:endParaRPr lang="nl-NL" dirty="0"/>
          </a:p>
          <a:p>
            <a:r>
              <a:rPr lang="nl-NL" dirty="0"/>
              <a:t>Zadkine</a:t>
            </a:r>
          </a:p>
          <a:p>
            <a:r>
              <a:rPr lang="nl-NL" dirty="0"/>
              <a:t>3</a:t>
            </a:r>
            <a:r>
              <a:rPr lang="nl-NL" baseline="30000" dirty="0"/>
              <a:t>e</a:t>
            </a:r>
            <a:r>
              <a:rPr lang="nl-NL" dirty="0"/>
              <a:t> leerjaar</a:t>
            </a:r>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pPr marL="0" indent="0">
              <a:buNone/>
            </a:pPr>
            <a:endParaRPr lang="nl-NL" dirty="0"/>
          </a:p>
        </p:txBody>
      </p:sp>
    </p:spTree>
    <p:extLst>
      <p:ext uri="{BB962C8B-B14F-4D97-AF65-F5344CB8AC3E}">
        <p14:creationId xmlns:p14="http://schemas.microsoft.com/office/powerpoint/2010/main" val="2023816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EF8700-748F-4384-B2D7-1EDE4F5CBF1D}"/>
              </a:ext>
            </a:extLst>
          </p:cNvPr>
          <p:cNvSpPr>
            <a:spLocks noGrp="1"/>
          </p:cNvSpPr>
          <p:nvPr>
            <p:ph type="title"/>
          </p:nvPr>
        </p:nvSpPr>
        <p:spPr/>
        <p:txBody>
          <a:bodyPr/>
          <a:lstStyle/>
          <a:p>
            <a:pPr algn="ctr"/>
            <a:r>
              <a:rPr lang="nl-NL" dirty="0"/>
              <a:t>Besluiten nemen</a:t>
            </a:r>
          </a:p>
        </p:txBody>
      </p:sp>
      <p:sp>
        <p:nvSpPr>
          <p:cNvPr id="3" name="Tijdelijke aanduiding voor inhoud 2">
            <a:extLst>
              <a:ext uri="{FF2B5EF4-FFF2-40B4-BE49-F238E27FC236}">
                <a16:creationId xmlns:a16="http://schemas.microsoft.com/office/drawing/2014/main" id="{DF28EAA9-9664-4579-ABB3-27F7ED2CA85D}"/>
              </a:ext>
            </a:extLst>
          </p:cNvPr>
          <p:cNvSpPr>
            <a:spLocks noGrp="1"/>
          </p:cNvSpPr>
          <p:nvPr>
            <p:ph idx="1"/>
          </p:nvPr>
        </p:nvSpPr>
        <p:spPr/>
        <p:txBody>
          <a:bodyPr/>
          <a:lstStyle/>
          <a:p>
            <a:r>
              <a:rPr lang="nl-NL" dirty="0"/>
              <a:t>De leider beslist</a:t>
            </a:r>
          </a:p>
          <a:p>
            <a:endParaRPr lang="nl-NL" dirty="0"/>
          </a:p>
          <a:p>
            <a:r>
              <a:rPr lang="nl-NL" dirty="0"/>
              <a:t>De meerderheid beslist</a:t>
            </a:r>
          </a:p>
          <a:p>
            <a:endParaRPr lang="nl-NL" dirty="0"/>
          </a:p>
          <a:p>
            <a:r>
              <a:rPr lang="nl-NL" dirty="0"/>
              <a:t>Consensus </a:t>
            </a:r>
          </a:p>
          <a:p>
            <a:endParaRPr lang="nl-NL" dirty="0"/>
          </a:p>
          <a:p>
            <a:r>
              <a:rPr lang="nl-NL" dirty="0"/>
              <a:t>Oefening:  deelnemen aan een overleg </a:t>
            </a:r>
            <a:r>
              <a:rPr lang="nl-NL"/>
              <a:t>+ rolverdelin</a:t>
            </a:r>
            <a:r>
              <a:rPr lang="nl-NL" dirty="0"/>
              <a:t>g</a:t>
            </a:r>
            <a:endParaRPr lang="nl-NL"/>
          </a:p>
        </p:txBody>
      </p:sp>
    </p:spTree>
    <p:extLst>
      <p:ext uri="{BB962C8B-B14F-4D97-AF65-F5344CB8AC3E}">
        <p14:creationId xmlns:p14="http://schemas.microsoft.com/office/powerpoint/2010/main" val="627630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813939B-5046-4F02-BAD4-D79E61EA8FD6}"/>
              </a:ext>
            </a:extLst>
          </p:cNvPr>
          <p:cNvSpPr>
            <a:spLocks noGrp="1"/>
          </p:cNvSpPr>
          <p:nvPr>
            <p:ph type="title"/>
          </p:nvPr>
        </p:nvSpPr>
        <p:spPr/>
        <p:txBody>
          <a:bodyPr/>
          <a:lstStyle/>
          <a:p>
            <a:pPr algn="ctr"/>
            <a:r>
              <a:rPr lang="nl-NL" dirty="0"/>
              <a:t>onderwerpen</a:t>
            </a:r>
          </a:p>
        </p:txBody>
      </p:sp>
      <p:sp>
        <p:nvSpPr>
          <p:cNvPr id="5" name="Tijdelijke aanduiding voor inhoud 4">
            <a:extLst>
              <a:ext uri="{FF2B5EF4-FFF2-40B4-BE49-F238E27FC236}">
                <a16:creationId xmlns:a16="http://schemas.microsoft.com/office/drawing/2014/main" id="{8F9D3B2C-205A-435E-BF27-E4D1A8B4EEB1}"/>
              </a:ext>
            </a:extLst>
          </p:cNvPr>
          <p:cNvSpPr>
            <a:spLocks noGrp="1"/>
          </p:cNvSpPr>
          <p:nvPr>
            <p:ph idx="1"/>
          </p:nvPr>
        </p:nvSpPr>
        <p:spPr/>
        <p:txBody>
          <a:bodyPr/>
          <a:lstStyle/>
          <a:p>
            <a:r>
              <a:rPr lang="nl-NL" dirty="0"/>
              <a:t>Plannen van zorg</a:t>
            </a:r>
          </a:p>
          <a:p>
            <a:endParaRPr lang="nl-NL" dirty="0"/>
          </a:p>
          <a:p>
            <a:endParaRPr lang="nl-NL" dirty="0"/>
          </a:p>
          <a:p>
            <a:r>
              <a:rPr lang="nl-NL" dirty="0"/>
              <a:t>Afstemmen van zorg</a:t>
            </a:r>
          </a:p>
          <a:p>
            <a:endParaRPr lang="nl-NL" dirty="0"/>
          </a:p>
          <a:p>
            <a:pPr marL="0" indent="0">
              <a:buNone/>
            </a:pPr>
            <a:endParaRPr lang="nl-NL" dirty="0"/>
          </a:p>
          <a:p>
            <a:r>
              <a:rPr lang="nl-NL" dirty="0"/>
              <a:t>Vergaderen / overleggen</a:t>
            </a:r>
          </a:p>
        </p:txBody>
      </p:sp>
    </p:spTree>
    <p:extLst>
      <p:ext uri="{BB962C8B-B14F-4D97-AF65-F5344CB8AC3E}">
        <p14:creationId xmlns:p14="http://schemas.microsoft.com/office/powerpoint/2010/main" val="822897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71043-579E-41F6-9AE0-0F04DFDECFBE}"/>
              </a:ext>
            </a:extLst>
          </p:cNvPr>
          <p:cNvSpPr>
            <a:spLocks noGrp="1"/>
          </p:cNvSpPr>
          <p:nvPr>
            <p:ph type="title"/>
          </p:nvPr>
        </p:nvSpPr>
        <p:spPr/>
        <p:txBody>
          <a:bodyPr/>
          <a:lstStyle/>
          <a:p>
            <a:pPr algn="ctr"/>
            <a:r>
              <a:rPr lang="nl-NL" dirty="0"/>
              <a:t>Plannen van zorg</a:t>
            </a:r>
          </a:p>
        </p:txBody>
      </p:sp>
      <p:sp>
        <p:nvSpPr>
          <p:cNvPr id="3" name="Tijdelijke aanduiding voor inhoud 2">
            <a:extLst>
              <a:ext uri="{FF2B5EF4-FFF2-40B4-BE49-F238E27FC236}">
                <a16:creationId xmlns:a16="http://schemas.microsoft.com/office/drawing/2014/main" id="{29551F4A-5158-485A-B419-2C149EAEC76F}"/>
              </a:ext>
            </a:extLst>
          </p:cNvPr>
          <p:cNvSpPr>
            <a:spLocks noGrp="1"/>
          </p:cNvSpPr>
          <p:nvPr>
            <p:ph idx="1"/>
          </p:nvPr>
        </p:nvSpPr>
        <p:spPr/>
        <p:txBody>
          <a:bodyPr>
            <a:normAutofit lnSpcReduction="10000"/>
          </a:bodyPr>
          <a:lstStyle/>
          <a:p>
            <a:pPr marL="0" indent="0">
              <a:buNone/>
            </a:pPr>
            <a:r>
              <a:rPr lang="nl-NL" dirty="0"/>
              <a:t>Een werkplanning maken:</a:t>
            </a:r>
          </a:p>
          <a:p>
            <a:pPr>
              <a:buFont typeface="Arial" panose="020B0604020202020204" pitchFamily="34" charset="0"/>
              <a:buChar char="•"/>
            </a:pPr>
            <a:endParaRPr lang="nl-NL" dirty="0"/>
          </a:p>
          <a:p>
            <a:pPr>
              <a:buFont typeface="Arial" panose="020B0604020202020204" pitchFamily="34" charset="0"/>
              <a:buChar char="•"/>
            </a:pPr>
            <a:r>
              <a:rPr lang="nl-NL" dirty="0"/>
              <a:t> Schrijf alle werkzaamheden op die je op een dag moet doen.</a:t>
            </a:r>
          </a:p>
          <a:p>
            <a:pPr>
              <a:buFont typeface="Arial" panose="020B0604020202020204" pitchFamily="34" charset="0"/>
              <a:buChar char="•"/>
            </a:pPr>
            <a:r>
              <a:rPr lang="nl-NL" dirty="0"/>
              <a:t>Bekijk de gegevens in de zorgplannen. Daarin staat precies wat je moet doen voor de verschillende zorgvragers.</a:t>
            </a:r>
          </a:p>
          <a:p>
            <a:pPr>
              <a:buFont typeface="Arial" panose="020B0604020202020204" pitchFamily="34" charset="0"/>
              <a:buChar char="•"/>
            </a:pPr>
            <a:r>
              <a:rPr lang="nl-NL" dirty="0"/>
              <a:t>Beoordeel hoeveel tijd je per activiteit nodig hebt.</a:t>
            </a:r>
          </a:p>
          <a:p>
            <a:pPr>
              <a:buFont typeface="Arial" panose="020B0604020202020204" pitchFamily="34" charset="0"/>
              <a:buChar char="•"/>
            </a:pPr>
            <a:r>
              <a:rPr lang="nl-NL" dirty="0"/>
              <a:t>Stel prioriteiten: wat is belangrijk en moet je als eerste doen?</a:t>
            </a:r>
          </a:p>
          <a:p>
            <a:pPr>
              <a:buFont typeface="Arial" panose="020B0604020202020204" pitchFamily="34" charset="0"/>
              <a:buChar char="•"/>
            </a:pPr>
            <a:r>
              <a:rPr lang="nl-NL" dirty="0"/>
              <a:t>Maak je werkplanning en voer die uit.</a:t>
            </a:r>
          </a:p>
          <a:p>
            <a:pPr>
              <a:buFont typeface="Arial" panose="020B0604020202020204" pitchFamily="34" charset="0"/>
              <a:buChar char="•"/>
            </a:pPr>
            <a:r>
              <a:rPr lang="nl-NL" dirty="0"/>
              <a:t>Stel je werkplanning zo nodig bij.</a:t>
            </a:r>
          </a:p>
          <a:p>
            <a:endParaRPr lang="nl-NL" dirty="0"/>
          </a:p>
        </p:txBody>
      </p:sp>
    </p:spTree>
    <p:extLst>
      <p:ext uri="{BB962C8B-B14F-4D97-AF65-F5344CB8AC3E}">
        <p14:creationId xmlns:p14="http://schemas.microsoft.com/office/powerpoint/2010/main" val="1110313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0EBD90-F342-4ED3-9BA3-4705D7F85DFE}"/>
              </a:ext>
            </a:extLst>
          </p:cNvPr>
          <p:cNvSpPr>
            <a:spLocks noGrp="1"/>
          </p:cNvSpPr>
          <p:nvPr>
            <p:ph type="title"/>
          </p:nvPr>
        </p:nvSpPr>
        <p:spPr/>
        <p:txBody>
          <a:bodyPr/>
          <a:lstStyle/>
          <a:p>
            <a:pPr algn="ctr"/>
            <a:r>
              <a:rPr lang="nl-NL" dirty="0"/>
              <a:t>Voordelen van een goede werkplanning</a:t>
            </a:r>
          </a:p>
        </p:txBody>
      </p:sp>
      <p:sp>
        <p:nvSpPr>
          <p:cNvPr id="3" name="Tijdelijke aanduiding voor inhoud 2">
            <a:extLst>
              <a:ext uri="{FF2B5EF4-FFF2-40B4-BE49-F238E27FC236}">
                <a16:creationId xmlns:a16="http://schemas.microsoft.com/office/drawing/2014/main" id="{9D523DCD-9760-4ECD-BC94-4BB4FBCBD77F}"/>
              </a:ext>
            </a:extLst>
          </p:cNvPr>
          <p:cNvSpPr>
            <a:spLocks noGrp="1"/>
          </p:cNvSpPr>
          <p:nvPr>
            <p:ph idx="1"/>
          </p:nvPr>
        </p:nvSpPr>
        <p:spPr>
          <a:xfrm>
            <a:off x="838200" y="1456660"/>
            <a:ext cx="10515600" cy="4720303"/>
          </a:xfrm>
        </p:spPr>
        <p:txBody>
          <a:bodyPr>
            <a:normAutofit lnSpcReduction="10000"/>
          </a:bodyPr>
          <a:lstStyle/>
          <a:p>
            <a:r>
              <a:rPr lang="nl-NL" sz="2400" dirty="0"/>
              <a:t>Voordelen van een goede werkplanning:</a:t>
            </a:r>
          </a:p>
          <a:p>
            <a:pPr>
              <a:buFont typeface="Arial" panose="020B0604020202020204" pitchFamily="34" charset="0"/>
              <a:buChar char="•"/>
            </a:pPr>
            <a:r>
              <a:rPr lang="nl-NL" sz="2400" dirty="0"/>
              <a:t>Zorgvrager en verzorgende weten wat er gaat gebeuren en op welk moment. Er is dus voor iedereen duidelijkheid.</a:t>
            </a:r>
          </a:p>
          <a:p>
            <a:pPr>
              <a:buFont typeface="Arial" panose="020B0604020202020204" pitchFamily="34" charset="0"/>
              <a:buChar char="•"/>
            </a:pPr>
            <a:r>
              <a:rPr lang="nl-NL" sz="2400" dirty="0"/>
              <a:t>Medewerkers en hulpmiddelen kunnen efficiënt worden ingezet. Dit maakt de zorgverlening doelgericht.</a:t>
            </a:r>
          </a:p>
          <a:p>
            <a:pPr>
              <a:buFont typeface="Arial" panose="020B0604020202020204" pitchFamily="34" charset="0"/>
              <a:buChar char="•"/>
            </a:pPr>
            <a:r>
              <a:rPr lang="nl-NL" sz="2400" dirty="0"/>
              <a:t>Er worden geen activiteiten vergeten. Er hoeven dus niet op het laatste moment nog zaken te worden geregeld.</a:t>
            </a:r>
          </a:p>
          <a:p>
            <a:pPr>
              <a:buFont typeface="Arial" panose="020B0604020202020204" pitchFamily="34" charset="0"/>
              <a:buChar char="•"/>
            </a:pPr>
            <a:r>
              <a:rPr lang="nl-NL" sz="2400" dirty="0"/>
              <a:t>Prioriteiten in de zorg worden soms in overleg vastgesteld, maar vaak moet je zelf keuzes maken. Doordat je een werkplanning maakt, worden je keuzes duidelijk.</a:t>
            </a:r>
          </a:p>
          <a:p>
            <a:pPr>
              <a:buFont typeface="Arial" panose="020B0604020202020204" pitchFamily="34" charset="0"/>
              <a:buChar char="•"/>
            </a:pPr>
            <a:endParaRPr lang="nl-NL" sz="2400" dirty="0"/>
          </a:p>
          <a:p>
            <a:pPr>
              <a:buFont typeface="Arial" panose="020B0604020202020204" pitchFamily="34" charset="0"/>
              <a:buChar char="•"/>
            </a:pPr>
            <a:r>
              <a:rPr lang="nl-NL" sz="2400" dirty="0"/>
              <a:t>Vraag: 1   hoe bepaal jij wat een prioriteit is </a:t>
            </a:r>
          </a:p>
          <a:p>
            <a:pPr marL="0" indent="0">
              <a:buNone/>
            </a:pPr>
            <a:r>
              <a:rPr lang="nl-NL" sz="2400" dirty="0"/>
              <a:t>                2   geef redenen waarom jij zou afwijken van een gemaakte werkplanning</a:t>
            </a:r>
          </a:p>
          <a:p>
            <a:endParaRPr lang="nl-NL" dirty="0"/>
          </a:p>
        </p:txBody>
      </p:sp>
    </p:spTree>
    <p:extLst>
      <p:ext uri="{BB962C8B-B14F-4D97-AF65-F5344CB8AC3E}">
        <p14:creationId xmlns:p14="http://schemas.microsoft.com/office/powerpoint/2010/main" val="1107335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B944203D-4727-4F4C-90A1-743CE647BCC1}"/>
              </a:ext>
            </a:extLst>
          </p:cNvPr>
          <p:cNvSpPr>
            <a:spLocks noGrp="1"/>
          </p:cNvSpPr>
          <p:nvPr>
            <p:ph type="title"/>
          </p:nvPr>
        </p:nvSpPr>
        <p:spPr/>
        <p:txBody>
          <a:bodyPr/>
          <a:lstStyle/>
          <a:p>
            <a:pPr algn="ctr"/>
            <a:r>
              <a:rPr lang="nl-NL" dirty="0"/>
              <a:t>Afstemmen van zorg</a:t>
            </a:r>
          </a:p>
        </p:txBody>
      </p:sp>
      <p:sp>
        <p:nvSpPr>
          <p:cNvPr id="5" name="Tijdelijke aanduiding voor inhoud 4">
            <a:extLst>
              <a:ext uri="{FF2B5EF4-FFF2-40B4-BE49-F238E27FC236}">
                <a16:creationId xmlns:a16="http://schemas.microsoft.com/office/drawing/2014/main" id="{3E0D1A68-0CE9-4650-A6EC-F4636822D7E1}"/>
              </a:ext>
            </a:extLst>
          </p:cNvPr>
          <p:cNvSpPr>
            <a:spLocks noGrp="1"/>
          </p:cNvSpPr>
          <p:nvPr>
            <p:ph idx="1"/>
          </p:nvPr>
        </p:nvSpPr>
        <p:spPr/>
        <p:txBody>
          <a:bodyPr/>
          <a:lstStyle/>
          <a:p>
            <a:r>
              <a:rPr lang="nl-NL" dirty="0"/>
              <a:t>Met naasten</a:t>
            </a:r>
          </a:p>
          <a:p>
            <a:pPr marL="0" indent="0">
              <a:buNone/>
            </a:pPr>
            <a:endParaRPr lang="nl-NL" dirty="0"/>
          </a:p>
          <a:p>
            <a:endParaRPr lang="nl-NL" dirty="0"/>
          </a:p>
          <a:p>
            <a:r>
              <a:rPr lang="nl-NL" dirty="0"/>
              <a:t>Met vrijwilligers</a:t>
            </a:r>
          </a:p>
          <a:p>
            <a:endParaRPr lang="nl-NL" dirty="0"/>
          </a:p>
          <a:p>
            <a:endParaRPr lang="nl-NL" dirty="0"/>
          </a:p>
          <a:p>
            <a:r>
              <a:rPr lang="nl-NL" dirty="0"/>
              <a:t>Met andere disciplines</a:t>
            </a:r>
          </a:p>
        </p:txBody>
      </p:sp>
    </p:spTree>
    <p:extLst>
      <p:ext uri="{BB962C8B-B14F-4D97-AF65-F5344CB8AC3E}">
        <p14:creationId xmlns:p14="http://schemas.microsoft.com/office/powerpoint/2010/main" val="233749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D2D91-9286-4C12-96DC-2B404A5C9E7C}"/>
              </a:ext>
            </a:extLst>
          </p:cNvPr>
          <p:cNvSpPr>
            <a:spLocks noGrp="1"/>
          </p:cNvSpPr>
          <p:nvPr>
            <p:ph type="title"/>
          </p:nvPr>
        </p:nvSpPr>
        <p:spPr>
          <a:xfrm>
            <a:off x="838200" y="500062"/>
            <a:ext cx="10515600" cy="1325563"/>
          </a:xfrm>
        </p:spPr>
        <p:txBody>
          <a:bodyPr/>
          <a:lstStyle/>
          <a:p>
            <a:pPr algn="ctr"/>
            <a:r>
              <a:rPr lang="nl-NL" dirty="0"/>
              <a:t>     met naasten</a:t>
            </a:r>
          </a:p>
        </p:txBody>
      </p:sp>
      <p:sp>
        <p:nvSpPr>
          <p:cNvPr id="3" name="Tijdelijke aanduiding voor inhoud 2">
            <a:extLst>
              <a:ext uri="{FF2B5EF4-FFF2-40B4-BE49-F238E27FC236}">
                <a16:creationId xmlns:a16="http://schemas.microsoft.com/office/drawing/2014/main" id="{BC7A74FF-6EA4-438F-8EF2-B24D69E0AD37}"/>
              </a:ext>
            </a:extLst>
          </p:cNvPr>
          <p:cNvSpPr>
            <a:spLocks noGrp="1"/>
          </p:cNvSpPr>
          <p:nvPr>
            <p:ph idx="1"/>
          </p:nvPr>
        </p:nvSpPr>
        <p:spPr>
          <a:xfrm>
            <a:off x="1105786" y="1414130"/>
            <a:ext cx="10248014" cy="4870617"/>
          </a:xfrm>
        </p:spPr>
        <p:txBody>
          <a:bodyPr>
            <a:normAutofit lnSpcReduction="10000"/>
          </a:bodyPr>
          <a:lstStyle/>
          <a:p>
            <a:r>
              <a:rPr lang="nl-NL" sz="2400" dirty="0"/>
              <a:t>SOFA-model		             S:   samenwerken</a:t>
            </a:r>
          </a:p>
          <a:p>
            <a:pPr marL="0" indent="0">
              <a:buNone/>
            </a:pPr>
            <a:r>
              <a:rPr lang="nl-NL" sz="2400" dirty="0"/>
              <a:t>				O:  ondersteunen</a:t>
            </a:r>
          </a:p>
          <a:p>
            <a:pPr marL="0" indent="0">
              <a:buNone/>
            </a:pPr>
            <a:r>
              <a:rPr lang="nl-NL" sz="2400" dirty="0"/>
              <a:t>				F:   faciliteren</a:t>
            </a:r>
          </a:p>
          <a:p>
            <a:pPr marL="0" indent="0">
              <a:buNone/>
            </a:pPr>
            <a:r>
              <a:rPr lang="nl-NL" sz="2400" dirty="0"/>
              <a:t>				A:  afstemmen</a:t>
            </a:r>
          </a:p>
          <a:p>
            <a:pPr marL="0" indent="0">
              <a:buNone/>
            </a:pPr>
            <a:endParaRPr lang="nl-NL" sz="2400" dirty="0"/>
          </a:p>
          <a:p>
            <a:pPr marL="0" fontAlgn="ctr">
              <a:spcBef>
                <a:spcPts val="0"/>
              </a:spcBef>
            </a:pPr>
            <a:r>
              <a:rPr lang="nl-NL" sz="2400" dirty="0">
                <a:solidFill>
                  <a:srgbClr val="000000"/>
                </a:solidFill>
                <a:latin typeface="Calibri" panose="020F0502020204030204" pitchFamily="34" charset="0"/>
              </a:rPr>
              <a:t>Taak van de verzorgende</a:t>
            </a:r>
            <a:endParaRPr lang="nl-NL" sz="2400" dirty="0">
              <a:latin typeface="Arial" panose="020B0604020202020204" pitchFamily="34" charset="0"/>
            </a:endParaRPr>
          </a:p>
          <a:p>
            <a:pPr marL="0" fontAlgn="ctr">
              <a:spcBef>
                <a:spcPts val="0"/>
              </a:spcBef>
            </a:pPr>
            <a:r>
              <a:rPr lang="nl-NL" sz="2400" dirty="0">
                <a:solidFill>
                  <a:srgbClr val="000000"/>
                </a:solidFill>
                <a:latin typeface="Calibri" panose="020F0502020204030204" pitchFamily="34" charset="0"/>
              </a:rPr>
              <a:t>Samenwerken: informatie delen, vaardigheden aanleren.</a:t>
            </a:r>
            <a:endParaRPr lang="nl-NL" sz="2400" dirty="0">
              <a:latin typeface="Arial" panose="020B0604020202020204" pitchFamily="34" charset="0"/>
            </a:endParaRPr>
          </a:p>
          <a:p>
            <a:pPr marL="0" fontAlgn="ctr">
              <a:spcBef>
                <a:spcPts val="0"/>
              </a:spcBef>
            </a:pPr>
            <a:r>
              <a:rPr lang="nl-NL" sz="2400" dirty="0">
                <a:solidFill>
                  <a:srgbClr val="000000"/>
                </a:solidFill>
                <a:latin typeface="Calibri" panose="020F0502020204030204" pitchFamily="34" charset="0"/>
              </a:rPr>
              <a:t>Ondersteunen: problemen signaleren, verwijzen naar lotgenotencontact, zorg overnemen.</a:t>
            </a:r>
            <a:endParaRPr lang="nl-NL" sz="2400" dirty="0">
              <a:latin typeface="Arial" panose="020B0604020202020204" pitchFamily="34" charset="0"/>
            </a:endParaRPr>
          </a:p>
          <a:p>
            <a:pPr marL="0" fontAlgn="ctr">
              <a:spcBef>
                <a:spcPts val="0"/>
              </a:spcBef>
            </a:pPr>
            <a:r>
              <a:rPr lang="nl-NL" sz="2400" dirty="0">
                <a:solidFill>
                  <a:srgbClr val="000000"/>
                </a:solidFill>
                <a:latin typeface="Calibri" panose="020F0502020204030204" pitchFamily="34" charset="0"/>
              </a:rPr>
              <a:t>Faciliteren (dingen makkelijker maken): zorgen voor voldoende privacy, zorgen dat naasten niet alleen zorgen maar ook partner, ouder, kind, vriend, broer of zus kunnen zijn.</a:t>
            </a:r>
            <a:endParaRPr lang="nl-NL" sz="2400" dirty="0">
              <a:latin typeface="Arial" panose="020B0604020202020204" pitchFamily="34" charset="0"/>
            </a:endParaRPr>
          </a:p>
          <a:p>
            <a:pPr marL="0" fontAlgn="ctr">
              <a:spcBef>
                <a:spcPts val="0"/>
              </a:spcBef>
            </a:pPr>
            <a:r>
              <a:rPr lang="nl-NL" sz="2400" dirty="0">
                <a:solidFill>
                  <a:srgbClr val="000000"/>
                </a:solidFill>
                <a:latin typeface="Calibri" panose="020F0502020204030204" pitchFamily="34" charset="0"/>
              </a:rPr>
              <a:t>Afstemmen: vragen naar wensen en behoeften van de zorgvrager, vragen naar grenzen aan de zorg.</a:t>
            </a:r>
            <a:endParaRPr lang="nl-NL" sz="2400" dirty="0">
              <a:latin typeface="Arial" panose="020B0604020202020204" pitchFamily="34" charset="0"/>
            </a:endParaRPr>
          </a:p>
          <a:p>
            <a:pPr marL="0" indent="0">
              <a:buNone/>
            </a:pPr>
            <a:endParaRPr lang="nl-NL" dirty="0"/>
          </a:p>
          <a:p>
            <a:pPr marL="0" indent="0">
              <a:buNone/>
            </a:pPr>
            <a:endParaRPr lang="nl-NL" dirty="0"/>
          </a:p>
        </p:txBody>
      </p:sp>
      <p:graphicFrame>
        <p:nvGraphicFramePr>
          <p:cNvPr id="4" name="Tabel 3">
            <a:extLst>
              <a:ext uri="{FF2B5EF4-FFF2-40B4-BE49-F238E27FC236}">
                <a16:creationId xmlns:a16="http://schemas.microsoft.com/office/drawing/2014/main" id="{EC143273-34E4-452A-A894-F5B5641EA00E}"/>
              </a:ext>
            </a:extLst>
          </p:cNvPr>
          <p:cNvGraphicFramePr>
            <a:graphicFrameLocks noGrp="1"/>
          </p:cNvGraphicFramePr>
          <p:nvPr>
            <p:extLst>
              <p:ext uri="{D42A27DB-BD31-4B8C-83A1-F6EECF244321}">
                <p14:modId xmlns:p14="http://schemas.microsoft.com/office/powerpoint/2010/main" val="3713514577"/>
              </p:ext>
            </p:extLst>
          </p:nvPr>
        </p:nvGraphicFramePr>
        <p:xfrm>
          <a:off x="1275906" y="3478988"/>
          <a:ext cx="5160335" cy="2103237"/>
        </p:xfrm>
        <a:graphic>
          <a:graphicData uri="http://schemas.openxmlformats.org/drawingml/2006/table">
            <a:tbl>
              <a:tblPr/>
              <a:tblGrid>
                <a:gridCol w="5160335">
                  <a:extLst>
                    <a:ext uri="{9D8B030D-6E8A-4147-A177-3AD203B41FA5}">
                      <a16:colId xmlns:a16="http://schemas.microsoft.com/office/drawing/2014/main" val="266874086"/>
                    </a:ext>
                  </a:extLst>
                </a:gridCol>
              </a:tblGrid>
              <a:tr h="196984">
                <a:tc>
                  <a:txBody>
                    <a:bodyPr/>
                    <a:lstStyle/>
                    <a:p>
                      <a:endParaRPr lang="nl-NL" dirty="0"/>
                    </a:p>
                  </a:txBody>
                  <a:tcPr anchor="ctr">
                    <a:lnL>
                      <a:noFill/>
                    </a:lnL>
                    <a:lnR>
                      <a:noFill/>
                    </a:lnR>
                    <a:lnT>
                      <a:noFill/>
                    </a:lnT>
                    <a:lnB>
                      <a:noFill/>
                    </a:lnB>
                  </a:tcPr>
                </a:tc>
                <a:extLst>
                  <a:ext uri="{0D108BD9-81ED-4DB2-BD59-A6C34878D82A}">
                    <a16:rowId xmlns:a16="http://schemas.microsoft.com/office/drawing/2014/main" val="1614210150"/>
                  </a:ext>
                </a:extLst>
              </a:tr>
              <a:tr h="344721">
                <a:tc>
                  <a:txBody>
                    <a:bodyPr/>
                    <a:lstStyle/>
                    <a:p>
                      <a:endParaRPr lang="nl-NL"/>
                    </a:p>
                  </a:txBody>
                  <a:tcPr anchor="ctr">
                    <a:lnL>
                      <a:noFill/>
                    </a:lnL>
                    <a:lnR>
                      <a:noFill/>
                    </a:lnR>
                    <a:lnT>
                      <a:noFill/>
                    </a:lnT>
                    <a:lnB>
                      <a:noFill/>
                    </a:lnB>
                  </a:tcPr>
                </a:tc>
                <a:extLst>
                  <a:ext uri="{0D108BD9-81ED-4DB2-BD59-A6C34878D82A}">
                    <a16:rowId xmlns:a16="http://schemas.microsoft.com/office/drawing/2014/main" val="1899882420"/>
                  </a:ext>
                </a:extLst>
              </a:tr>
              <a:tr h="344721">
                <a:tc>
                  <a:txBody>
                    <a:bodyPr/>
                    <a:lstStyle/>
                    <a:p>
                      <a:endParaRPr lang="nl-NL" dirty="0"/>
                    </a:p>
                  </a:txBody>
                  <a:tcPr anchor="ctr">
                    <a:lnL>
                      <a:noFill/>
                    </a:lnL>
                    <a:lnR>
                      <a:noFill/>
                    </a:lnR>
                    <a:lnT>
                      <a:noFill/>
                    </a:lnT>
                    <a:lnB>
                      <a:noFill/>
                    </a:lnB>
                  </a:tcPr>
                </a:tc>
                <a:extLst>
                  <a:ext uri="{0D108BD9-81ED-4DB2-BD59-A6C34878D82A}">
                    <a16:rowId xmlns:a16="http://schemas.microsoft.com/office/drawing/2014/main" val="613085122"/>
                  </a:ext>
                </a:extLst>
              </a:tr>
              <a:tr h="640197">
                <a:tc>
                  <a:txBody>
                    <a:bodyPr/>
                    <a:lstStyle/>
                    <a:p>
                      <a:endParaRPr lang="nl-NL" dirty="0"/>
                    </a:p>
                  </a:txBody>
                  <a:tcPr anchor="ctr">
                    <a:lnL>
                      <a:noFill/>
                    </a:lnL>
                    <a:lnR>
                      <a:noFill/>
                    </a:lnR>
                    <a:lnT>
                      <a:noFill/>
                    </a:lnT>
                    <a:lnB>
                      <a:noFill/>
                    </a:lnB>
                  </a:tcPr>
                </a:tc>
                <a:extLst>
                  <a:ext uri="{0D108BD9-81ED-4DB2-BD59-A6C34878D82A}">
                    <a16:rowId xmlns:a16="http://schemas.microsoft.com/office/drawing/2014/main" val="3030346754"/>
                  </a:ext>
                </a:extLst>
              </a:tr>
              <a:tr h="344721">
                <a:tc>
                  <a:txBody>
                    <a:bodyPr/>
                    <a:lstStyle/>
                    <a:p>
                      <a:endParaRPr lang="nl-NL" dirty="0"/>
                    </a:p>
                  </a:txBody>
                  <a:tcPr anchor="ctr">
                    <a:lnL>
                      <a:noFill/>
                    </a:lnL>
                    <a:lnR>
                      <a:noFill/>
                    </a:lnR>
                    <a:lnT>
                      <a:noFill/>
                    </a:lnT>
                    <a:lnB>
                      <a:noFill/>
                    </a:lnB>
                  </a:tcPr>
                </a:tc>
                <a:extLst>
                  <a:ext uri="{0D108BD9-81ED-4DB2-BD59-A6C34878D82A}">
                    <a16:rowId xmlns:a16="http://schemas.microsoft.com/office/drawing/2014/main" val="145787314"/>
                  </a:ext>
                </a:extLst>
              </a:tr>
            </a:tbl>
          </a:graphicData>
        </a:graphic>
      </p:graphicFrame>
    </p:spTree>
    <p:extLst>
      <p:ext uri="{BB962C8B-B14F-4D97-AF65-F5344CB8AC3E}">
        <p14:creationId xmlns:p14="http://schemas.microsoft.com/office/powerpoint/2010/main" val="131158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E0C150-0489-4D11-904F-F7F1625D6B41}"/>
              </a:ext>
            </a:extLst>
          </p:cNvPr>
          <p:cNvSpPr>
            <a:spLocks noGrp="1"/>
          </p:cNvSpPr>
          <p:nvPr>
            <p:ph type="title"/>
          </p:nvPr>
        </p:nvSpPr>
        <p:spPr/>
        <p:txBody>
          <a:bodyPr/>
          <a:lstStyle/>
          <a:p>
            <a:pPr algn="ctr"/>
            <a:r>
              <a:rPr lang="nl-NL" dirty="0"/>
              <a:t>Met vrijwilligers</a:t>
            </a:r>
          </a:p>
        </p:txBody>
      </p:sp>
      <p:sp>
        <p:nvSpPr>
          <p:cNvPr id="3" name="Tijdelijke aanduiding voor inhoud 2">
            <a:extLst>
              <a:ext uri="{FF2B5EF4-FFF2-40B4-BE49-F238E27FC236}">
                <a16:creationId xmlns:a16="http://schemas.microsoft.com/office/drawing/2014/main" id="{6DF9922F-0428-45BC-90C6-7BF5D0ADAB6E}"/>
              </a:ext>
            </a:extLst>
          </p:cNvPr>
          <p:cNvSpPr>
            <a:spLocks noGrp="1"/>
          </p:cNvSpPr>
          <p:nvPr>
            <p:ph idx="1"/>
          </p:nvPr>
        </p:nvSpPr>
        <p:spPr/>
        <p:txBody>
          <a:bodyPr>
            <a:normAutofit/>
          </a:bodyPr>
          <a:lstStyle/>
          <a:p>
            <a:r>
              <a:rPr lang="nl-NL" sz="2400" dirty="0"/>
              <a:t>De inzet van vrijwilligers is in de meeste organisaties gericht op het verhogen van het welzijn en welbevinden van zorgvragers. Het is niet de bedoeling dat vrijwilligers het werk van professionele verzorgenden overnemen</a:t>
            </a:r>
          </a:p>
          <a:p>
            <a:endParaRPr lang="nl-NL" sz="2400" dirty="0"/>
          </a:p>
          <a:p>
            <a:r>
              <a:rPr lang="nl-NL" sz="2400" dirty="0"/>
              <a:t>Door goed samen te werken met vrijwilligers kun je het effect van hun werk versterken. Je doet dat op de volgende manieren:</a:t>
            </a:r>
          </a:p>
          <a:p>
            <a:pPr>
              <a:buFont typeface="Arial" panose="020B0604020202020204" pitchFamily="34" charset="0"/>
              <a:buChar char="•"/>
            </a:pPr>
            <a:r>
              <a:rPr lang="nl-NL" sz="2400" dirty="0"/>
              <a:t>waarderen</a:t>
            </a:r>
          </a:p>
          <a:p>
            <a:pPr>
              <a:buFont typeface="Arial" panose="020B0604020202020204" pitchFamily="34" charset="0"/>
              <a:buChar char="•"/>
            </a:pPr>
            <a:r>
              <a:rPr lang="nl-NL" sz="2400" dirty="0"/>
              <a:t>informeren</a:t>
            </a:r>
          </a:p>
          <a:p>
            <a:pPr>
              <a:buFont typeface="Arial" panose="020B0604020202020204" pitchFamily="34" charset="0"/>
              <a:buChar char="•"/>
            </a:pPr>
            <a:r>
              <a:rPr lang="nl-NL" sz="2400" dirty="0"/>
              <a:t>faciliteren</a:t>
            </a:r>
          </a:p>
          <a:p>
            <a:pPr>
              <a:buFont typeface="Arial" panose="020B0604020202020204" pitchFamily="34" charset="0"/>
              <a:buChar char="•"/>
            </a:pPr>
            <a:r>
              <a:rPr lang="nl-NL" sz="2400" dirty="0"/>
              <a:t>afstemmen</a:t>
            </a:r>
          </a:p>
          <a:p>
            <a:endParaRPr lang="nl-NL" sz="2400" dirty="0"/>
          </a:p>
          <a:p>
            <a:endParaRPr lang="nl-NL" sz="2400" dirty="0"/>
          </a:p>
        </p:txBody>
      </p:sp>
    </p:spTree>
    <p:extLst>
      <p:ext uri="{BB962C8B-B14F-4D97-AF65-F5344CB8AC3E}">
        <p14:creationId xmlns:p14="http://schemas.microsoft.com/office/powerpoint/2010/main" val="291618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596CF5-A197-45B5-BAFB-C13A913ECAEF}"/>
              </a:ext>
            </a:extLst>
          </p:cNvPr>
          <p:cNvSpPr>
            <a:spLocks noGrp="1"/>
          </p:cNvSpPr>
          <p:nvPr>
            <p:ph type="title"/>
          </p:nvPr>
        </p:nvSpPr>
        <p:spPr/>
        <p:txBody>
          <a:bodyPr/>
          <a:lstStyle/>
          <a:p>
            <a:pPr algn="ctr"/>
            <a:r>
              <a:rPr lang="nl-NL" dirty="0"/>
              <a:t>Met andere disciplines</a:t>
            </a:r>
          </a:p>
        </p:txBody>
      </p:sp>
      <p:sp>
        <p:nvSpPr>
          <p:cNvPr id="3" name="Tijdelijke aanduiding voor inhoud 2">
            <a:extLst>
              <a:ext uri="{FF2B5EF4-FFF2-40B4-BE49-F238E27FC236}">
                <a16:creationId xmlns:a16="http://schemas.microsoft.com/office/drawing/2014/main" id="{F7E6671C-CBE3-495B-A7FF-35BA8108ACAE}"/>
              </a:ext>
            </a:extLst>
          </p:cNvPr>
          <p:cNvSpPr>
            <a:spLocks noGrp="1"/>
          </p:cNvSpPr>
          <p:nvPr>
            <p:ph idx="1"/>
          </p:nvPr>
        </p:nvSpPr>
        <p:spPr/>
        <p:txBody>
          <a:bodyPr>
            <a:normAutofit lnSpcReduction="10000"/>
          </a:bodyPr>
          <a:lstStyle/>
          <a:p>
            <a:r>
              <a:rPr lang="nl-NL" dirty="0"/>
              <a:t>Het overleg met andere disciplines kan op verschillende manier gebeuren.</a:t>
            </a:r>
          </a:p>
          <a:p>
            <a:pPr marL="0" indent="0">
              <a:buNone/>
            </a:pPr>
            <a:r>
              <a:rPr lang="nl-NL" dirty="0"/>
              <a:t>        - Je kunt informatie van andere zorgverleners krijgen, die je                 gebruikt voor het zorgplan.</a:t>
            </a:r>
          </a:p>
          <a:p>
            <a:pPr marL="0" indent="0">
              <a:buNone/>
            </a:pPr>
            <a:r>
              <a:rPr lang="nl-NL" dirty="0"/>
              <a:t>       - Je kunt andere zorgverleners gevraagd of ongevraagd advies geven over een zorgvrager.</a:t>
            </a:r>
          </a:p>
          <a:p>
            <a:pPr marL="0" indent="0">
              <a:buNone/>
            </a:pPr>
            <a:r>
              <a:rPr lang="nl-NL" dirty="0"/>
              <a:t>       - Je kunt andere disciplines consulteren. Dat betekent dat je een gerichte vraag over de behandeling of zorg voor een zorgvrager stelt.</a:t>
            </a:r>
          </a:p>
          <a:p>
            <a:pPr marL="0" indent="0">
              <a:buNone/>
            </a:pPr>
            <a:endParaRPr lang="nl-NL" dirty="0"/>
          </a:p>
          <a:p>
            <a:r>
              <a:rPr lang="nl-NL" dirty="0"/>
              <a:t>Leg de informatie altijd schriftelijk of digitaal vast</a:t>
            </a:r>
          </a:p>
          <a:p>
            <a:endParaRPr lang="nl-NL" dirty="0"/>
          </a:p>
        </p:txBody>
      </p:sp>
    </p:spTree>
    <p:extLst>
      <p:ext uri="{BB962C8B-B14F-4D97-AF65-F5344CB8AC3E}">
        <p14:creationId xmlns:p14="http://schemas.microsoft.com/office/powerpoint/2010/main" val="2533797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18EF707-3D85-4E09-B646-EED7F2BB320B}"/>
              </a:ext>
            </a:extLst>
          </p:cNvPr>
          <p:cNvSpPr>
            <a:spLocks noGrp="1"/>
          </p:cNvSpPr>
          <p:nvPr>
            <p:ph type="title"/>
          </p:nvPr>
        </p:nvSpPr>
        <p:spPr/>
        <p:txBody>
          <a:bodyPr/>
          <a:lstStyle/>
          <a:p>
            <a:pPr algn="ctr"/>
            <a:r>
              <a:rPr lang="nl-NL" dirty="0"/>
              <a:t>Vergaderen / overleggen</a:t>
            </a:r>
          </a:p>
        </p:txBody>
      </p:sp>
      <p:sp>
        <p:nvSpPr>
          <p:cNvPr id="5" name="Tijdelijke aanduiding voor inhoud 4">
            <a:extLst>
              <a:ext uri="{FF2B5EF4-FFF2-40B4-BE49-F238E27FC236}">
                <a16:creationId xmlns:a16="http://schemas.microsoft.com/office/drawing/2014/main" id="{C9265C2A-6189-49E0-B4C5-0FCA9E5CC201}"/>
              </a:ext>
            </a:extLst>
          </p:cNvPr>
          <p:cNvSpPr>
            <a:spLocks noGrp="1"/>
          </p:cNvSpPr>
          <p:nvPr>
            <p:ph idx="1"/>
          </p:nvPr>
        </p:nvSpPr>
        <p:spPr/>
        <p:txBody>
          <a:bodyPr>
            <a:normAutofit lnSpcReduction="10000"/>
          </a:bodyPr>
          <a:lstStyle/>
          <a:p>
            <a:r>
              <a:rPr lang="nl-NL" dirty="0"/>
              <a:t>Doel van het overleg, bv                    </a:t>
            </a:r>
          </a:p>
          <a:p>
            <a:pPr>
              <a:buFont typeface="Arial" panose="020B0604020202020204" pitchFamily="34" charset="0"/>
              <a:buChar char="•"/>
            </a:pPr>
            <a:r>
              <a:rPr lang="nl-NL" sz="1900" dirty="0"/>
              <a:t>	Werkzaamheden afstemmen: wie doet wat, op welk moment en met welke materialen?</a:t>
            </a:r>
          </a:p>
          <a:p>
            <a:pPr>
              <a:buFont typeface="Arial" panose="020B0604020202020204" pitchFamily="34" charset="0"/>
              <a:buChar char="•"/>
            </a:pPr>
            <a:r>
              <a:rPr lang="nl-NL" sz="1900" dirty="0"/>
              <a:t>Gegevens uitwisselen: gegevens over de zorgvrager of over de organisatie van de werkzaamheden.</a:t>
            </a:r>
          </a:p>
          <a:p>
            <a:pPr>
              <a:buFont typeface="Arial" panose="020B0604020202020204" pitchFamily="34" charset="0"/>
              <a:buChar char="•"/>
            </a:pPr>
            <a:r>
              <a:rPr lang="nl-NL" sz="1900" dirty="0"/>
              <a:t>Elkaar aanspreken op ieders functioneren: hoe wordt er omgegaan met gemaakte afspraken?</a:t>
            </a:r>
          </a:p>
          <a:p>
            <a:pPr>
              <a:buFont typeface="Arial" panose="020B0604020202020204" pitchFamily="34" charset="0"/>
              <a:buChar char="•"/>
            </a:pPr>
            <a:r>
              <a:rPr lang="nl-NL" sz="1900" dirty="0"/>
              <a:t>Advies geven: gevraagd of ongevraagd advies geven aan teamleden. De doelstelling van advies geven is tot betere zorg komen.</a:t>
            </a:r>
          </a:p>
          <a:p>
            <a:pPr>
              <a:buFont typeface="Arial" panose="020B0604020202020204" pitchFamily="34" charset="0"/>
              <a:buChar char="•"/>
            </a:pPr>
            <a:r>
              <a:rPr lang="nl-NL" sz="1900" dirty="0"/>
              <a:t>Beleid maken: dit betekent plannen maken over de zorg die je als team op de afdeling biedt en de manier waarop je deze zorg uitvoert.</a:t>
            </a:r>
          </a:p>
          <a:p>
            <a:pPr>
              <a:buFont typeface="Arial" panose="020B0604020202020204" pitchFamily="34" charset="0"/>
              <a:buChar char="•"/>
            </a:pPr>
            <a:r>
              <a:rPr lang="nl-NL" sz="1900" dirty="0"/>
              <a:t>Evalueren: je denk na over wat er de laatste tijd goed en minder goed is gegaan.</a:t>
            </a:r>
          </a:p>
          <a:p>
            <a:pPr>
              <a:buFont typeface="Arial" panose="020B0604020202020204" pitchFamily="34" charset="0"/>
              <a:buChar char="•"/>
            </a:pPr>
            <a:endParaRPr lang="nl-NL" sz="1900" dirty="0"/>
          </a:p>
          <a:p>
            <a:pPr>
              <a:buFont typeface="Arial" panose="020B0604020202020204" pitchFamily="34" charset="0"/>
              <a:buChar char="•"/>
            </a:pPr>
            <a:r>
              <a:rPr lang="nl-NL" sz="2400" dirty="0"/>
              <a:t>Vormen van overleg:   -  inhoudelijk  bv cliëntbespreking</a:t>
            </a:r>
          </a:p>
          <a:p>
            <a:pPr>
              <a:buFont typeface="Arial" panose="020B0604020202020204" pitchFamily="34" charset="0"/>
              <a:buChar char="•"/>
            </a:pPr>
            <a:r>
              <a:rPr lang="nl-NL" sz="2400" dirty="0"/>
              <a:t>                                        -  organisatorisch   bv afstemmen van zorg</a:t>
            </a:r>
          </a:p>
          <a:p>
            <a:pPr marL="0" indent="0">
              <a:buNone/>
            </a:pPr>
            <a:endParaRPr lang="nl-NL" dirty="0"/>
          </a:p>
        </p:txBody>
      </p:sp>
    </p:spTree>
    <p:extLst>
      <p:ext uri="{BB962C8B-B14F-4D97-AF65-F5344CB8AC3E}">
        <p14:creationId xmlns:p14="http://schemas.microsoft.com/office/powerpoint/2010/main" val="324352082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621</Words>
  <Application>Microsoft Office PowerPoint</Application>
  <PresentationFormat>Breedbeeld</PresentationFormat>
  <Paragraphs>99</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Zorg organiseren en afstemmen</vt:lpstr>
      <vt:lpstr>onderwerpen</vt:lpstr>
      <vt:lpstr>Plannen van zorg</vt:lpstr>
      <vt:lpstr>Voordelen van een goede werkplanning</vt:lpstr>
      <vt:lpstr>Afstemmen van zorg</vt:lpstr>
      <vt:lpstr>     met naasten</vt:lpstr>
      <vt:lpstr>Met vrijwilligers</vt:lpstr>
      <vt:lpstr>Met andere disciplines</vt:lpstr>
      <vt:lpstr>Vergaderen / overleggen</vt:lpstr>
      <vt:lpstr>Besluiten nemen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Zorg organiseren en afstemmen</dc:title>
  <dc:creator>Govert de Klerk</dc:creator>
  <cp:lastModifiedBy>Govert de Klerk</cp:lastModifiedBy>
  <cp:revision>6</cp:revision>
  <dcterms:created xsi:type="dcterms:W3CDTF">2021-02-04T10:28:16Z</dcterms:created>
  <dcterms:modified xsi:type="dcterms:W3CDTF">2021-02-05T09:31:31Z</dcterms:modified>
</cp:coreProperties>
</file>